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23"/>
  </p:notesMasterIdLst>
  <p:sldIdLst>
    <p:sldId id="256" r:id="rId2"/>
    <p:sldId id="260" r:id="rId3"/>
    <p:sldId id="261" r:id="rId4"/>
    <p:sldId id="262" r:id="rId5"/>
    <p:sldId id="263" r:id="rId6"/>
    <p:sldId id="264" r:id="rId7"/>
    <p:sldId id="257" r:id="rId8"/>
    <p:sldId id="258" r:id="rId9"/>
    <p:sldId id="259" r:id="rId10"/>
    <p:sldId id="274" r:id="rId11"/>
    <p:sldId id="273" r:id="rId12"/>
    <p:sldId id="265" r:id="rId13"/>
    <p:sldId id="266" r:id="rId14"/>
    <p:sldId id="276" r:id="rId15"/>
    <p:sldId id="267" r:id="rId16"/>
    <p:sldId id="268" r:id="rId17"/>
    <p:sldId id="269" r:id="rId18"/>
    <p:sldId id="270" r:id="rId19"/>
    <p:sldId id="271" r:id="rId20"/>
    <p:sldId id="272" r:id="rId21"/>
    <p:sldId id="275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CA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Lbls>
            <c:showCatName val="1"/>
            <c:showPercent val="1"/>
            <c:showLeaderLines val="1"/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8.2000000000000011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CA"/>
  <c:chart>
    <c:plotArea>
      <c:layout/>
      <c:lineChart>
        <c:grouping val="stacked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marker val="1"/>
        <c:axId val="71721728"/>
        <c:axId val="71723264"/>
      </c:lineChart>
      <c:catAx>
        <c:axId val="71721728"/>
        <c:scaling>
          <c:orientation val="minMax"/>
        </c:scaling>
        <c:axPos val="b"/>
        <c:tickLblPos val="nextTo"/>
        <c:crossAx val="71723264"/>
        <c:crosses val="autoZero"/>
        <c:auto val="1"/>
        <c:lblAlgn val="ctr"/>
        <c:lblOffset val="100"/>
      </c:catAx>
      <c:valAx>
        <c:axId val="71723264"/>
        <c:scaling>
          <c:orientation val="minMax"/>
        </c:scaling>
        <c:axPos val="l"/>
        <c:majorGridlines/>
        <c:numFmt formatCode="General" sourceLinked="1"/>
        <c:tickLblPos val="nextTo"/>
        <c:crossAx val="71721728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CA"/>
  <c:chart>
    <c:plotArea>
      <c:layout/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axId val="71781760"/>
        <c:axId val="71824512"/>
      </c:barChart>
      <c:catAx>
        <c:axId val="71781760"/>
        <c:scaling>
          <c:orientation val="minMax"/>
        </c:scaling>
        <c:axPos val="l"/>
        <c:tickLblPos val="nextTo"/>
        <c:crossAx val="71824512"/>
        <c:crosses val="autoZero"/>
        <c:auto val="1"/>
        <c:lblAlgn val="ctr"/>
        <c:lblOffset val="100"/>
      </c:catAx>
      <c:valAx>
        <c:axId val="71824512"/>
        <c:scaling>
          <c:orientation val="minMax"/>
        </c:scaling>
        <c:axPos val="b"/>
        <c:majorGridlines/>
        <c:numFmt formatCode="General" sourceLinked="1"/>
        <c:tickLblPos val="nextTo"/>
        <c:crossAx val="71781760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CA"/>
  <c:chart>
    <c:title>
      <c:layout/>
    </c:title>
    <c:plotArea>
      <c:layout/>
      <c:scatterChart>
        <c:scatterStyle val="lineMarker"/>
        <c:ser>
          <c:idx val="0"/>
          <c:order val="0"/>
          <c:tx>
            <c:strRef>
              <c:f>Sheet1!$B$1</c:f>
              <c:strCache>
                <c:ptCount val="1"/>
                <c:pt idx="0">
                  <c:v>Y-Values</c:v>
                </c:pt>
              </c:strCache>
            </c:strRef>
          </c:tx>
          <c:spPr>
            <a:ln w="28575">
              <a:noFill/>
            </a:ln>
          </c:spPr>
          <c:xVal>
            <c:numRef>
              <c:f>Sheet1!$A$2:$A$4</c:f>
              <c:numCache>
                <c:formatCode>General</c:formatCode>
                <c:ptCount val="3"/>
                <c:pt idx="0">
                  <c:v>0.7000000000000004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Sheet1!$B$2:$B$4</c:f>
              <c:numCache>
                <c:formatCode>General</c:formatCode>
                <c:ptCount val="3"/>
                <c:pt idx="0">
                  <c:v>2.7</c:v>
                </c:pt>
                <c:pt idx="1">
                  <c:v>3.2</c:v>
                </c:pt>
                <c:pt idx="2">
                  <c:v>0.8</c:v>
                </c:pt>
              </c:numCache>
            </c:numRef>
          </c:yVal>
        </c:ser>
        <c:axId val="81650432"/>
        <c:axId val="81651968"/>
      </c:scatterChart>
      <c:valAx>
        <c:axId val="81650432"/>
        <c:scaling>
          <c:orientation val="minMax"/>
        </c:scaling>
        <c:axPos val="b"/>
        <c:numFmt formatCode="General" sourceLinked="1"/>
        <c:tickLblPos val="nextTo"/>
        <c:crossAx val="81651968"/>
        <c:crosses val="autoZero"/>
        <c:crossBetween val="midCat"/>
      </c:valAx>
      <c:valAx>
        <c:axId val="81651968"/>
        <c:scaling>
          <c:orientation val="minMax"/>
        </c:scaling>
        <c:axPos val="l"/>
        <c:majorGridlines/>
        <c:numFmt formatCode="General" sourceLinked="1"/>
        <c:tickLblPos val="nextTo"/>
        <c:crossAx val="81650432"/>
        <c:crosses val="autoZero"/>
        <c:crossBetween val="midCat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D42CF1-F826-4B76-844B-BBDADBB87CC7}" type="datetimeFigureOut">
              <a:rPr lang="en-CA" smtClean="0"/>
              <a:pPr/>
              <a:t>12/10/2010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0AAD3C-E929-4318-AFA0-71AF553C553F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0AAD3C-E929-4318-AFA0-71AF553C553F}" type="slidenum">
              <a:rPr lang="en-CA" smtClean="0"/>
              <a:pPr/>
              <a:t>16</a:t>
            </a:fld>
            <a:endParaRPr lang="en-C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EB84-B70D-4E9C-AED2-270BE5C9EC09}" type="datetimeFigureOut">
              <a:rPr lang="en-CA" smtClean="0"/>
              <a:pPr/>
              <a:t>12/10/2010</a:t>
            </a:fld>
            <a:endParaRPr lang="en-C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226ADA5F-E4DA-4536-BD84-022B06688E58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EB84-B70D-4E9C-AED2-270BE5C9EC09}" type="datetimeFigureOut">
              <a:rPr lang="en-CA" smtClean="0"/>
              <a:pPr/>
              <a:t>12/10/2010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ADA5F-E4DA-4536-BD84-022B06688E5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EB84-B70D-4E9C-AED2-270BE5C9EC09}" type="datetimeFigureOut">
              <a:rPr lang="en-CA" smtClean="0"/>
              <a:pPr/>
              <a:t>12/10/2010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ADA5F-E4DA-4536-BD84-022B06688E5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EB84-B70D-4E9C-AED2-270BE5C9EC09}" type="datetimeFigureOut">
              <a:rPr lang="en-CA" smtClean="0"/>
              <a:pPr/>
              <a:t>12/10/2010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ADA5F-E4DA-4536-BD84-022B06688E58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EB84-B70D-4E9C-AED2-270BE5C9EC09}" type="datetimeFigureOut">
              <a:rPr lang="en-CA" smtClean="0"/>
              <a:pPr/>
              <a:t>12/10/2010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CA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226ADA5F-E4DA-4536-BD84-022B06688E5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EB84-B70D-4E9C-AED2-270BE5C9EC09}" type="datetimeFigureOut">
              <a:rPr lang="en-CA" smtClean="0"/>
              <a:pPr/>
              <a:t>12/10/2010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ADA5F-E4DA-4536-BD84-022B06688E58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EB84-B70D-4E9C-AED2-270BE5C9EC09}" type="datetimeFigureOut">
              <a:rPr lang="en-CA" smtClean="0"/>
              <a:pPr/>
              <a:t>12/10/2010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ADA5F-E4DA-4536-BD84-022B06688E58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EB84-B70D-4E9C-AED2-270BE5C9EC09}" type="datetimeFigureOut">
              <a:rPr lang="en-CA" smtClean="0"/>
              <a:pPr/>
              <a:t>12/10/2010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ADA5F-E4DA-4536-BD84-022B06688E5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EB84-B70D-4E9C-AED2-270BE5C9EC09}" type="datetimeFigureOut">
              <a:rPr lang="en-CA" smtClean="0"/>
              <a:pPr/>
              <a:t>12/10/2010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ADA5F-E4DA-4536-BD84-022B06688E58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EB84-B70D-4E9C-AED2-270BE5C9EC09}" type="datetimeFigureOut">
              <a:rPr lang="en-CA" smtClean="0"/>
              <a:pPr/>
              <a:t>12/10/2010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ADA5F-E4DA-4536-BD84-022B06688E58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EB84-B70D-4E9C-AED2-270BE5C9EC09}" type="datetimeFigureOut">
              <a:rPr lang="en-CA" smtClean="0"/>
              <a:pPr/>
              <a:t>12/10/2010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226ADA5F-E4DA-4536-BD84-022B06688E58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5D3EB84-B70D-4E9C-AED2-270BE5C9EC09}" type="datetimeFigureOut">
              <a:rPr lang="en-CA" smtClean="0"/>
              <a:pPr/>
              <a:t>12/10/2010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CA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226ADA5F-E4DA-4536-BD84-022B06688E58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Clicker questions as your clue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 smtClean="0"/>
          </a:p>
          <a:p>
            <a:r>
              <a:rPr lang="en-US" dirty="0" smtClean="0"/>
              <a:t>Grade 8 Math</a:t>
            </a:r>
            <a:endParaRPr lang="en-CA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What is the topic?</a:t>
            </a:r>
            <a:endParaRPr lang="en-C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-grade 8</a:t>
            </a:r>
            <a:endParaRPr lang="en-CA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Hands on activity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Activity: Textbook Page 90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Gather cubes in two different ways</a:t>
            </a:r>
          </a:p>
          <a:p>
            <a:r>
              <a:rPr lang="en-US" dirty="0" smtClean="0"/>
              <a:t>Divide into 5 groups</a:t>
            </a:r>
          </a:p>
          <a:p>
            <a:r>
              <a:rPr lang="en-US" dirty="0" smtClean="0"/>
              <a:t>A reporter from each group</a:t>
            </a:r>
          </a:p>
          <a:p>
            <a:r>
              <a:rPr lang="en-US" dirty="0" smtClean="0"/>
              <a:t>Individual: takes turn to repeats for 3 times with two ways: hand up and hand down</a:t>
            </a:r>
          </a:p>
          <a:p>
            <a:r>
              <a:rPr lang="en-US" dirty="0" smtClean="0"/>
              <a:t>Individual: fills in Tally chart and calculate the number</a:t>
            </a:r>
          </a:p>
          <a:p>
            <a:r>
              <a:rPr lang="en-US" dirty="0" smtClean="0"/>
              <a:t>Individual: calculate means for your two ways</a:t>
            </a:r>
          </a:p>
          <a:p>
            <a:r>
              <a:rPr lang="en-US" dirty="0" smtClean="0"/>
              <a:t>Group: fill in Mean and Ratio chart</a:t>
            </a:r>
          </a:p>
          <a:p>
            <a:r>
              <a:rPr lang="en-US" dirty="0" smtClean="0"/>
              <a:t>Class: guess which chart to use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-grade 8</a:t>
            </a:r>
            <a:endParaRPr lang="en-CA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Different types of graph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Graphs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Graphs are pictures that help us understand amounts. </a:t>
            </a:r>
          </a:p>
          <a:p>
            <a:r>
              <a:rPr lang="en-US" dirty="0" smtClean="0"/>
              <a:t>These amounts are called data. </a:t>
            </a:r>
          </a:p>
          <a:p>
            <a:r>
              <a:rPr lang="en-US" dirty="0" smtClean="0"/>
              <a:t>There are many kinds of graphs, each having special parts.</a:t>
            </a:r>
          </a:p>
          <a:p>
            <a:r>
              <a:rPr lang="en-US" dirty="0" smtClean="0"/>
              <a:t>What are the elements of a graph?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Type</a:t>
            </a:r>
          </a:p>
          <a:p>
            <a:r>
              <a:rPr lang="en-US" dirty="0" smtClean="0"/>
              <a:t>Title</a:t>
            </a:r>
          </a:p>
          <a:p>
            <a:r>
              <a:rPr lang="en-US" dirty="0" smtClean="0"/>
              <a:t>Labels on the axes</a:t>
            </a:r>
          </a:p>
          <a:p>
            <a:r>
              <a:rPr lang="en-US" dirty="0" smtClean="0"/>
              <a:t>Units for the scales</a:t>
            </a:r>
          </a:p>
          <a:p>
            <a:r>
              <a:rPr lang="en-US" dirty="0" smtClean="0"/>
              <a:t>Legend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type of graph is this?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447800"/>
            <a:ext cx="7772400" cy="457200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A. a bar graph</a:t>
            </a:r>
          </a:p>
          <a:p>
            <a:r>
              <a:rPr lang="en-US" dirty="0" smtClean="0"/>
              <a:t>B. a pictograph</a:t>
            </a:r>
          </a:p>
          <a:p>
            <a:r>
              <a:rPr lang="en-US" dirty="0" smtClean="0"/>
              <a:t>C. a line graph</a:t>
            </a:r>
          </a:p>
          <a:p>
            <a:r>
              <a:rPr lang="en-US" dirty="0" smtClean="0"/>
              <a:t>D. a scatter plot</a:t>
            </a:r>
          </a:p>
          <a:p>
            <a:r>
              <a:rPr lang="en-US" dirty="0" smtClean="0"/>
              <a:t>E. a stem-and-leaf plot</a:t>
            </a:r>
          </a:p>
          <a:p>
            <a:r>
              <a:rPr lang="en-US" dirty="0" smtClean="0"/>
              <a:t>F. a circle graph</a:t>
            </a:r>
            <a:endParaRPr lang="en-CA" dirty="0"/>
          </a:p>
        </p:txBody>
      </p:sp>
      <p:graphicFrame>
        <p:nvGraphicFramePr>
          <p:cNvPr id="6" name="Chart 5"/>
          <p:cNvGraphicFramePr/>
          <p:nvPr/>
        </p:nvGraphicFramePr>
        <p:xfrm>
          <a:off x="4191000" y="1905000"/>
          <a:ext cx="3886200" cy="271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type of graph is this?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371600"/>
            <a:ext cx="7772400" cy="4572000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A. a bar graph		</a:t>
            </a:r>
          </a:p>
          <a:p>
            <a:r>
              <a:rPr lang="en-US" dirty="0" smtClean="0"/>
              <a:t>B. a pictograph</a:t>
            </a:r>
          </a:p>
          <a:p>
            <a:r>
              <a:rPr lang="en-US" dirty="0" smtClean="0"/>
              <a:t>C. a line graph</a:t>
            </a:r>
          </a:p>
          <a:p>
            <a:r>
              <a:rPr lang="en-US" dirty="0" smtClean="0"/>
              <a:t>D. a scatter plot</a:t>
            </a:r>
          </a:p>
          <a:p>
            <a:r>
              <a:rPr lang="en-US" dirty="0" smtClean="0"/>
              <a:t>E. a stem-and-leaf plot</a:t>
            </a:r>
          </a:p>
          <a:p>
            <a:r>
              <a:rPr lang="en-US" dirty="0" smtClean="0"/>
              <a:t>F. a circle graph</a:t>
            </a:r>
            <a:endParaRPr lang="en-CA" dirty="0" smtClean="0"/>
          </a:p>
          <a:p>
            <a:endParaRPr lang="en-CA" dirty="0"/>
          </a:p>
        </p:txBody>
      </p:sp>
      <p:graphicFrame>
        <p:nvGraphicFramePr>
          <p:cNvPr id="4" name="Chart 3"/>
          <p:cNvGraphicFramePr/>
          <p:nvPr/>
        </p:nvGraphicFramePr>
        <p:xfrm>
          <a:off x="4191000" y="1600200"/>
          <a:ext cx="4495800" cy="2971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type of graph is this?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A. a bar graph		</a:t>
            </a:r>
          </a:p>
          <a:p>
            <a:r>
              <a:rPr lang="en-US" dirty="0" smtClean="0"/>
              <a:t>B. a pictograph</a:t>
            </a:r>
          </a:p>
          <a:p>
            <a:r>
              <a:rPr lang="en-US" dirty="0" smtClean="0"/>
              <a:t>C. a line graph</a:t>
            </a:r>
          </a:p>
          <a:p>
            <a:r>
              <a:rPr lang="en-US" dirty="0" smtClean="0"/>
              <a:t>D. a scatter plot</a:t>
            </a:r>
          </a:p>
          <a:p>
            <a:r>
              <a:rPr lang="en-US" dirty="0" smtClean="0"/>
              <a:t>E. a stem-and-leaf plot</a:t>
            </a:r>
          </a:p>
          <a:p>
            <a:r>
              <a:rPr lang="en-US" dirty="0" smtClean="0"/>
              <a:t>F. a circle graph</a:t>
            </a:r>
            <a:endParaRPr lang="en-CA" dirty="0" smtClean="0"/>
          </a:p>
          <a:p>
            <a:endParaRPr lang="en-CA" dirty="0"/>
          </a:p>
        </p:txBody>
      </p:sp>
      <p:graphicFrame>
        <p:nvGraphicFramePr>
          <p:cNvPr id="5" name="Chart 4"/>
          <p:cNvGraphicFramePr/>
          <p:nvPr/>
        </p:nvGraphicFramePr>
        <p:xfrm>
          <a:off x="4038600" y="1524000"/>
          <a:ext cx="4495800" cy="3733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type of graph is this?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A. a bar graph		</a:t>
            </a:r>
          </a:p>
          <a:p>
            <a:r>
              <a:rPr lang="en-US" dirty="0" smtClean="0"/>
              <a:t>B. a pictograph</a:t>
            </a:r>
          </a:p>
          <a:p>
            <a:r>
              <a:rPr lang="en-US" dirty="0" smtClean="0"/>
              <a:t>C. a line graph</a:t>
            </a:r>
          </a:p>
          <a:p>
            <a:r>
              <a:rPr lang="en-US" dirty="0" smtClean="0"/>
              <a:t>D. a scatter plot</a:t>
            </a:r>
          </a:p>
          <a:p>
            <a:r>
              <a:rPr lang="en-US" dirty="0" smtClean="0"/>
              <a:t>E. a stem-and-leaf plot</a:t>
            </a:r>
          </a:p>
          <a:p>
            <a:r>
              <a:rPr lang="en-US" dirty="0" smtClean="0"/>
              <a:t>F. a circle graph</a:t>
            </a:r>
            <a:endParaRPr lang="en-CA" dirty="0" smtClean="0"/>
          </a:p>
          <a:p>
            <a:endParaRPr lang="en-CA" dirty="0"/>
          </a:p>
        </p:txBody>
      </p:sp>
      <p:graphicFrame>
        <p:nvGraphicFramePr>
          <p:cNvPr id="5" name="Chart 4"/>
          <p:cNvGraphicFramePr/>
          <p:nvPr/>
        </p:nvGraphicFramePr>
        <p:xfrm>
          <a:off x="4648200" y="2209800"/>
          <a:ext cx="4038600" cy="2590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type of graph is this?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A. a bar graph          		</a:t>
            </a:r>
          </a:p>
          <a:p>
            <a:r>
              <a:rPr lang="en-US" dirty="0" smtClean="0"/>
              <a:t>B. a pictograph</a:t>
            </a:r>
          </a:p>
          <a:p>
            <a:r>
              <a:rPr lang="en-US" dirty="0" smtClean="0"/>
              <a:t>C. a line graph</a:t>
            </a:r>
          </a:p>
          <a:p>
            <a:r>
              <a:rPr lang="en-US" dirty="0" smtClean="0"/>
              <a:t>D. a scatter plot</a:t>
            </a:r>
          </a:p>
          <a:p>
            <a:r>
              <a:rPr lang="en-US" dirty="0" smtClean="0"/>
              <a:t>E. a stem-and-leaf plot</a:t>
            </a:r>
          </a:p>
          <a:p>
            <a:r>
              <a:rPr lang="en-US" dirty="0" smtClean="0"/>
              <a:t>F. a circle graph</a:t>
            </a:r>
            <a:endParaRPr lang="en-CA" dirty="0" smtClean="0"/>
          </a:p>
          <a:p>
            <a:endParaRPr lang="en-CA" dirty="0"/>
          </a:p>
        </p:txBody>
      </p:sp>
      <p:pic>
        <p:nvPicPr>
          <p:cNvPr id="5" name="Picture 4" descr="pictograp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38600" y="1524000"/>
            <a:ext cx="4772025" cy="33906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most/least popular kind of music/sport/fast food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-From Grade 8 St. Columba C.S.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type of graph is this?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A. a bar graph		</a:t>
            </a:r>
          </a:p>
          <a:p>
            <a:r>
              <a:rPr lang="en-US" dirty="0" smtClean="0"/>
              <a:t>B. a pictograph</a:t>
            </a:r>
          </a:p>
          <a:p>
            <a:r>
              <a:rPr lang="en-US" dirty="0" smtClean="0"/>
              <a:t>C. a line graph</a:t>
            </a:r>
          </a:p>
          <a:p>
            <a:r>
              <a:rPr lang="en-US" dirty="0" smtClean="0"/>
              <a:t>D. a scatter plot</a:t>
            </a:r>
          </a:p>
          <a:p>
            <a:r>
              <a:rPr lang="en-US" dirty="0" smtClean="0"/>
              <a:t>E. a stem-and-leaf plot</a:t>
            </a:r>
          </a:p>
          <a:p>
            <a:r>
              <a:rPr lang="en-US" dirty="0" smtClean="0"/>
              <a:t>F. a circle graph</a:t>
            </a:r>
            <a:endParaRPr lang="en-CA" dirty="0" smtClean="0"/>
          </a:p>
          <a:p>
            <a:endParaRPr lang="en-CA" dirty="0"/>
          </a:p>
        </p:txBody>
      </p:sp>
      <p:pic>
        <p:nvPicPr>
          <p:cNvPr id="5" name="Picture 4" descr="0199541454.stem-and-leaf-diagram.1.jpg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91000" y="1981200"/>
            <a:ext cx="4439612" cy="2133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Homework: page 91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1. Census or Sample?</a:t>
            </a:r>
          </a:p>
          <a:p>
            <a:r>
              <a:rPr lang="en-US" dirty="0" smtClean="0"/>
              <a:t>2. Which set of data match the circle graph?</a:t>
            </a:r>
          </a:p>
          <a:p>
            <a:r>
              <a:rPr lang="en-US" dirty="0" smtClean="0"/>
              <a:t>3. How to interpret the graph to data?</a:t>
            </a:r>
          </a:p>
          <a:p>
            <a:r>
              <a:rPr lang="en-US" dirty="0" smtClean="0"/>
              <a:t>4. How to use stem-and-leaf plot?</a:t>
            </a:r>
          </a:p>
          <a:p>
            <a:r>
              <a:rPr lang="en-US" dirty="0" smtClean="0"/>
              <a:t>5. How to display data as a bar graph?</a:t>
            </a:r>
          </a:p>
          <a:p>
            <a:r>
              <a:rPr lang="en-US" dirty="0" smtClean="0"/>
              <a:t>6. what is the mean, median and mode?</a:t>
            </a:r>
          </a:p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19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do you think is the most popular kind of music in this class?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43200"/>
            <a:ext cx="8229600" cy="4525963"/>
          </a:xfrm>
        </p:spPr>
        <p:txBody>
          <a:bodyPr/>
          <a:lstStyle/>
          <a:p>
            <a:r>
              <a:rPr lang="en-US" dirty="0" smtClean="0"/>
              <a:t>A. Classical Music</a:t>
            </a:r>
          </a:p>
          <a:p>
            <a:r>
              <a:rPr lang="en-US" dirty="0" smtClean="0"/>
              <a:t>B. Rock Music</a:t>
            </a:r>
          </a:p>
          <a:p>
            <a:r>
              <a:rPr lang="en-US" dirty="0" smtClean="0"/>
              <a:t>C. Metal Music</a:t>
            </a:r>
          </a:p>
          <a:p>
            <a:r>
              <a:rPr lang="en-US" dirty="0" smtClean="0"/>
              <a:t>D. Hip-hop Music</a:t>
            </a:r>
          </a:p>
          <a:p>
            <a:r>
              <a:rPr lang="en-US" dirty="0" smtClean="0"/>
              <a:t>E. Jazz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95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do you think is the most popular kind of sport in this class?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971800"/>
            <a:ext cx="8229600" cy="4525963"/>
          </a:xfrm>
        </p:spPr>
        <p:txBody>
          <a:bodyPr/>
          <a:lstStyle/>
          <a:p>
            <a:r>
              <a:rPr lang="en-US" dirty="0" smtClean="0"/>
              <a:t>A. Football</a:t>
            </a:r>
          </a:p>
          <a:p>
            <a:r>
              <a:rPr lang="en-US" dirty="0" smtClean="0"/>
              <a:t>B. Soccer</a:t>
            </a:r>
          </a:p>
          <a:p>
            <a:r>
              <a:rPr lang="en-US" dirty="0" smtClean="0"/>
              <a:t>C. Hockey</a:t>
            </a:r>
          </a:p>
          <a:p>
            <a:r>
              <a:rPr lang="en-US" dirty="0" smtClean="0"/>
              <a:t>D. Volleyball</a:t>
            </a:r>
          </a:p>
          <a:p>
            <a:r>
              <a:rPr lang="en-US" dirty="0" smtClean="0"/>
              <a:t>E. Swimming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33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do you think is the most popular kind of fast food in this class?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581400"/>
            <a:ext cx="8229600" cy="4525963"/>
          </a:xfrm>
        </p:spPr>
        <p:txBody>
          <a:bodyPr/>
          <a:lstStyle/>
          <a:p>
            <a:r>
              <a:rPr lang="en-US" dirty="0" smtClean="0"/>
              <a:t>A. McDonald</a:t>
            </a:r>
          </a:p>
          <a:p>
            <a:r>
              <a:rPr lang="en-US" dirty="0" smtClean="0"/>
              <a:t>B. Burger King</a:t>
            </a:r>
          </a:p>
          <a:p>
            <a:r>
              <a:rPr lang="en-US" dirty="0" smtClean="0"/>
              <a:t>C. Pizza </a:t>
            </a:r>
            <a:r>
              <a:rPr lang="en-US" dirty="0" err="1" smtClean="0"/>
              <a:t>Pizza</a:t>
            </a:r>
            <a:endParaRPr lang="en-US" dirty="0" smtClean="0"/>
          </a:p>
          <a:p>
            <a:r>
              <a:rPr lang="en-US" dirty="0" smtClean="0"/>
              <a:t>D. KFC</a:t>
            </a:r>
          </a:p>
          <a:p>
            <a:r>
              <a:rPr lang="en-US" dirty="0" smtClean="0"/>
              <a:t>E. Subway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topic for today?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4389120"/>
          </a:xfrm>
        </p:spPr>
        <p:txBody>
          <a:bodyPr/>
          <a:lstStyle/>
          <a:p>
            <a:r>
              <a:rPr lang="en-US" dirty="0" smtClean="0"/>
              <a:t>A. Number Sense</a:t>
            </a:r>
          </a:p>
          <a:p>
            <a:r>
              <a:rPr lang="en-US" dirty="0" smtClean="0"/>
              <a:t>B. Data management</a:t>
            </a:r>
          </a:p>
          <a:p>
            <a:r>
              <a:rPr lang="en-US" dirty="0" smtClean="0"/>
              <a:t>C. Patterning and Algebra</a:t>
            </a:r>
          </a:p>
          <a:p>
            <a:r>
              <a:rPr lang="en-US" dirty="0" smtClean="0"/>
              <a:t>D. Measurement</a:t>
            </a:r>
          </a:p>
          <a:p>
            <a:r>
              <a:rPr lang="en-US" dirty="0" smtClean="0"/>
              <a:t>E. Geometry and Spatial Sense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Review: Tally chart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/>
              <a:t>Tally Chart: A method of counting frequencies, according to some classification, in a set of </a:t>
            </a:r>
            <a:r>
              <a:rPr lang="en-GB" dirty="0" smtClean="0"/>
              <a:t>data</a:t>
            </a:r>
          </a:p>
          <a:p>
            <a:pPr>
              <a:buNone/>
            </a:pPr>
            <a:endParaRPr lang="en-CA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295400" y="3505200"/>
          <a:ext cx="6096000" cy="2016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504190">
                <a:tc>
                  <a:txBody>
                    <a:bodyPr/>
                    <a:lstStyle/>
                    <a:p>
                      <a:r>
                        <a:rPr lang="en-US" dirty="0" smtClean="0"/>
                        <a:t>Pet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Tally Marks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Number</a:t>
                      </a:r>
                      <a:endParaRPr lang="en-CA" dirty="0"/>
                    </a:p>
                  </a:txBody>
                  <a:tcPr/>
                </a:tc>
              </a:tr>
              <a:tr h="504190">
                <a:tc>
                  <a:txBody>
                    <a:bodyPr/>
                    <a:lstStyle/>
                    <a:p>
                      <a:r>
                        <a:rPr lang="en-US" dirty="0" smtClean="0"/>
                        <a:t>Cat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</a:tr>
              <a:tr h="504190">
                <a:tc>
                  <a:txBody>
                    <a:bodyPr/>
                    <a:lstStyle/>
                    <a:p>
                      <a:r>
                        <a:rPr lang="en-US" dirty="0" smtClean="0"/>
                        <a:t>Dog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</a:tr>
              <a:tr h="504190">
                <a:tc>
                  <a:txBody>
                    <a:bodyPr/>
                    <a:lstStyle/>
                    <a:p>
                      <a:r>
                        <a:rPr lang="en-US" dirty="0" smtClean="0"/>
                        <a:t>Fish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Review: Mean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Mean:</a:t>
            </a:r>
            <a:r>
              <a:rPr lang="en-GB" dirty="0"/>
              <a:t>the mean of a set of numbers is found by dividing the sum of the numbers by the number of numbers in the </a:t>
            </a:r>
            <a:r>
              <a:rPr lang="en-GB" dirty="0" smtClean="0"/>
              <a:t>set</a:t>
            </a:r>
          </a:p>
          <a:p>
            <a:pPr lvl="0"/>
            <a:r>
              <a:rPr lang="en-GB" dirty="0"/>
              <a:t>Mean=   </a:t>
            </a:r>
            <a:r>
              <a:rPr lang="en-GB" u="sng" dirty="0"/>
              <a:t>Sum of the numbers</a:t>
            </a:r>
            <a:endParaRPr lang="en-CA" dirty="0"/>
          </a:p>
          <a:p>
            <a:pPr>
              <a:buNone/>
            </a:pPr>
            <a:r>
              <a:rPr lang="en-GB" dirty="0" smtClean="0"/>
              <a:t>                   </a:t>
            </a:r>
            <a:r>
              <a:rPr lang="en-GB" dirty="0"/>
              <a:t>Number of numbers</a:t>
            </a:r>
            <a:endParaRPr lang="en-CA" dirty="0"/>
          </a:p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Review: Ratio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Ratio: </a:t>
            </a:r>
            <a:r>
              <a:rPr lang="en-GB" dirty="0"/>
              <a:t>a comparison of quantities with the same units. A ratio can be expressed in ratio form or in fraction form; for example, 3:4 or </a:t>
            </a:r>
            <a:r>
              <a:rPr lang="en-GB" dirty="0" smtClean="0"/>
              <a:t>¾</a:t>
            </a:r>
          </a:p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183</TotalTime>
  <Words>549</Words>
  <Application>Microsoft Office PowerPoint</Application>
  <PresentationFormat>On-screen Show (4:3)</PresentationFormat>
  <Paragraphs>127</Paragraphs>
  <Slides>21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Equity</vt:lpstr>
      <vt:lpstr>What is the topic?</vt:lpstr>
      <vt:lpstr>The most/least popular kind of music/sport/fast food</vt:lpstr>
      <vt:lpstr>What do you think is the most popular kind of music in this class?</vt:lpstr>
      <vt:lpstr>What do you think is the most popular kind of sport in this class?</vt:lpstr>
      <vt:lpstr>What do you think is the most popular kind of fast food in this class?</vt:lpstr>
      <vt:lpstr>What is the topic for today?</vt:lpstr>
      <vt:lpstr>Review: Tally chart</vt:lpstr>
      <vt:lpstr>Review: Mean</vt:lpstr>
      <vt:lpstr>Review: Ratio</vt:lpstr>
      <vt:lpstr>Hands on activity</vt:lpstr>
      <vt:lpstr>Activity: Textbook Page 90</vt:lpstr>
      <vt:lpstr>Different types of graph</vt:lpstr>
      <vt:lpstr>Graphs </vt:lpstr>
      <vt:lpstr>Graphs</vt:lpstr>
      <vt:lpstr>What type of graph is this?</vt:lpstr>
      <vt:lpstr>What type of graph is this?</vt:lpstr>
      <vt:lpstr>What type of graph is this?</vt:lpstr>
      <vt:lpstr>What type of graph is this?</vt:lpstr>
      <vt:lpstr>What type of graph is this?</vt:lpstr>
      <vt:lpstr>What type of graph is this?</vt:lpstr>
      <vt:lpstr>Homework: page 91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Math Grade 8</dc:title>
  <dc:creator>Mobile</dc:creator>
  <cp:lastModifiedBy>Mobile</cp:lastModifiedBy>
  <cp:revision>18</cp:revision>
  <dcterms:created xsi:type="dcterms:W3CDTF">2010-10-12T15:20:18Z</dcterms:created>
  <dcterms:modified xsi:type="dcterms:W3CDTF">2010-10-13T00:13:10Z</dcterms:modified>
</cp:coreProperties>
</file>